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Bricolage Grotesque 36 Ultra-Bold" charset="1" panose="020B0605040402000204"/>
      <p:regular r:id="rId24"/>
    </p:embeddedFont>
    <p:embeddedFont>
      <p:font typeface="Bricolage Grotesque 36" charset="1" panose="020B0605040402000204"/>
      <p:regular r:id="rId25"/>
    </p:embeddedFont>
    <p:embeddedFont>
      <p:font typeface="Open Sauce" charset="1" panose="00000500000000000000"/>
      <p:regular r:id="rId26"/>
    </p:embeddedFont>
    <p:embeddedFont>
      <p:font typeface="Bricolage Grotesque 36 Bold" charset="1" panose="020B0605040402000204"/>
      <p:regular r:id="rId27"/>
    </p:embeddedFont>
    <p:embeddedFont>
      <p:font typeface="Agrandir Bold" charset="1" panose="00000800000000000000"/>
      <p:regular r:id="rId28"/>
    </p:embeddedFont>
    <p:embeddedFont>
      <p:font typeface="Agrandir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VAGY4z8bLfE.mp4" Type="http://schemas.openxmlformats.org/officeDocument/2006/relationships/video"/><Relationship Id="rId4" Target="../media/VAGY4z8bLfE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VAGY4xis78U.mp4" Type="http://schemas.openxmlformats.org/officeDocument/2006/relationships/video"/><Relationship Id="rId4" Target="../media/VAGY4xis78U.mp4" Type="http://schemas.microsoft.com/office/2007/relationships/media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16" Target="../media/image24.png" Type="http://schemas.openxmlformats.org/officeDocument/2006/relationships/image"/><Relationship Id="rId17" Target="../media/image25.svg" Type="http://schemas.openxmlformats.org/officeDocument/2006/relationships/image"/><Relationship Id="rId18" Target="../media/image26.png" Type="http://schemas.openxmlformats.org/officeDocument/2006/relationships/image"/><Relationship Id="rId19" Target="../media/image27.svg" Type="http://schemas.openxmlformats.org/officeDocument/2006/relationships/image"/><Relationship Id="rId2" Target="../media/image10.png" Type="http://schemas.openxmlformats.org/officeDocument/2006/relationships/image"/><Relationship Id="rId20" Target="../media/image28.png" Type="http://schemas.openxmlformats.org/officeDocument/2006/relationships/image"/><Relationship Id="rId21" Target="../media/image29.sv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54657" y="4465275"/>
            <a:ext cx="4077393" cy="4114800"/>
          </a:xfrm>
          <a:custGeom>
            <a:avLst/>
            <a:gdLst/>
            <a:ahLst/>
            <a:cxnLst/>
            <a:rect r="r" b="b" t="t" l="l"/>
            <a:pathLst>
              <a:path h="4114800" w="4077393">
                <a:moveTo>
                  <a:pt x="0" y="0"/>
                </a:moveTo>
                <a:lnTo>
                  <a:pt x="4077392" y="0"/>
                </a:lnTo>
                <a:lnTo>
                  <a:pt x="40773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8814" y="4085019"/>
            <a:ext cx="4374025" cy="3045415"/>
          </a:xfrm>
          <a:custGeom>
            <a:avLst/>
            <a:gdLst/>
            <a:ahLst/>
            <a:cxnLst/>
            <a:rect r="r" b="b" t="t" l="l"/>
            <a:pathLst>
              <a:path h="3045415" w="4374025">
                <a:moveTo>
                  <a:pt x="0" y="0"/>
                </a:moveTo>
                <a:lnTo>
                  <a:pt x="4374025" y="0"/>
                </a:lnTo>
                <a:lnTo>
                  <a:pt x="4374025" y="3045415"/>
                </a:lnTo>
                <a:lnTo>
                  <a:pt x="0" y="3045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78780" y="326728"/>
            <a:ext cx="3753270" cy="3084505"/>
          </a:xfrm>
          <a:custGeom>
            <a:avLst/>
            <a:gdLst/>
            <a:ahLst/>
            <a:cxnLst/>
            <a:rect r="r" b="b" t="t" l="l"/>
            <a:pathLst>
              <a:path h="3084505" w="3753270">
                <a:moveTo>
                  <a:pt x="0" y="0"/>
                </a:moveTo>
                <a:lnTo>
                  <a:pt x="3753269" y="0"/>
                </a:lnTo>
                <a:lnTo>
                  <a:pt x="3753269" y="3084505"/>
                </a:lnTo>
                <a:lnTo>
                  <a:pt x="0" y="30845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2132" y="853266"/>
            <a:ext cx="2548666" cy="2557968"/>
          </a:xfrm>
          <a:custGeom>
            <a:avLst/>
            <a:gdLst/>
            <a:ahLst/>
            <a:cxnLst/>
            <a:rect r="r" b="b" t="t" l="l"/>
            <a:pathLst>
              <a:path h="2557968" w="2548666">
                <a:moveTo>
                  <a:pt x="0" y="0"/>
                </a:moveTo>
                <a:lnTo>
                  <a:pt x="2548666" y="0"/>
                </a:lnTo>
                <a:lnTo>
                  <a:pt x="2548666" y="2557967"/>
                </a:lnTo>
                <a:lnTo>
                  <a:pt x="0" y="25579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45616" y="7130434"/>
            <a:ext cx="2446020" cy="2446020"/>
          </a:xfrm>
          <a:custGeom>
            <a:avLst/>
            <a:gdLst/>
            <a:ahLst/>
            <a:cxnLst/>
            <a:rect r="r" b="b" t="t" l="l"/>
            <a:pathLst>
              <a:path h="2446020" w="2446020">
                <a:moveTo>
                  <a:pt x="0" y="0"/>
                </a:moveTo>
                <a:lnTo>
                  <a:pt x="2446020" y="0"/>
                </a:lnTo>
                <a:lnTo>
                  <a:pt x="2446020" y="2446020"/>
                </a:lnTo>
                <a:lnTo>
                  <a:pt x="0" y="24460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32839" y="630238"/>
            <a:ext cx="9022322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1"/>
                </a:solidFill>
                <a:latin typeface="Bricolage Grotesque 36 Ultra-Bold"/>
                <a:ea typeface="Bricolage Grotesque 36 Ultra-Bold"/>
                <a:cs typeface="Bricolage Grotesque 36 Ultra-Bold"/>
                <a:sym typeface="Bricolage Grotesque 36 Ultra-Bold"/>
              </a:rPr>
              <a:t>BÁO CÁO BÀI TẬP LỚN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77461" y="1677647"/>
            <a:ext cx="6533079" cy="786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  <a:spcBef>
                <a:spcPct val="0"/>
              </a:spcBef>
            </a:pPr>
            <a:r>
              <a:rPr lang="en-US" sz="4799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Thiết kế hệ thống nhúng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32376" y="5612149"/>
            <a:ext cx="6878163" cy="167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</a:pPr>
            <a:r>
              <a:rPr lang="en-US" sz="3099">
                <a:solidFill>
                  <a:srgbClr val="000001"/>
                </a:solidFill>
                <a:latin typeface="Open Sauce"/>
                <a:ea typeface="Open Sauce"/>
                <a:cs typeface="Open Sauce"/>
                <a:sym typeface="Open Sauce"/>
              </a:rPr>
              <a:t> NGUYỄN QUANG HUY     2211205</a:t>
            </a:r>
          </a:p>
          <a:p>
            <a:pPr algn="ctr">
              <a:lnSpc>
                <a:spcPts val="3120"/>
              </a:lnSpc>
            </a:pPr>
          </a:p>
          <a:p>
            <a:pPr algn="ctr">
              <a:lnSpc>
                <a:spcPts val="3120"/>
              </a:lnSpc>
            </a:pP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1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     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31387" y="3297850"/>
            <a:ext cx="9425226" cy="83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HỆ THỐNG KIỂM SOÁT NHIỆT ĐỘ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2358" y="229386"/>
            <a:ext cx="5393526" cy="3408130"/>
          </a:xfrm>
          <a:custGeom>
            <a:avLst/>
            <a:gdLst/>
            <a:ahLst/>
            <a:cxnLst/>
            <a:rect r="r" b="b" t="t" l="l"/>
            <a:pathLst>
              <a:path h="3408130" w="5393526">
                <a:moveTo>
                  <a:pt x="0" y="0"/>
                </a:moveTo>
                <a:lnTo>
                  <a:pt x="5393526" y="0"/>
                </a:lnTo>
                <a:lnTo>
                  <a:pt x="5393526" y="3408130"/>
                </a:lnTo>
                <a:lnTo>
                  <a:pt x="0" y="340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0472" y="6452577"/>
            <a:ext cx="2805723" cy="2805723"/>
          </a:xfrm>
          <a:custGeom>
            <a:avLst/>
            <a:gdLst/>
            <a:ahLst/>
            <a:cxnLst/>
            <a:rect r="r" b="b" t="t" l="l"/>
            <a:pathLst>
              <a:path h="2805723" w="2805723">
                <a:moveTo>
                  <a:pt x="0" y="0"/>
                </a:moveTo>
                <a:lnTo>
                  <a:pt x="2805723" y="0"/>
                </a:lnTo>
                <a:lnTo>
                  <a:pt x="2805723" y="2805723"/>
                </a:lnTo>
                <a:lnTo>
                  <a:pt x="0" y="2805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48551" y="419020"/>
            <a:ext cx="3028862" cy="3028862"/>
          </a:xfrm>
          <a:custGeom>
            <a:avLst/>
            <a:gdLst/>
            <a:ahLst/>
            <a:cxnLst/>
            <a:rect r="r" b="b" t="t" l="l"/>
            <a:pathLst>
              <a:path h="3028862" w="3028862">
                <a:moveTo>
                  <a:pt x="0" y="0"/>
                </a:moveTo>
                <a:lnTo>
                  <a:pt x="3028862" y="0"/>
                </a:lnTo>
                <a:lnTo>
                  <a:pt x="3028862" y="3028862"/>
                </a:lnTo>
                <a:lnTo>
                  <a:pt x="0" y="3028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13775" y="438614"/>
            <a:ext cx="3409856" cy="3409856"/>
          </a:xfrm>
          <a:custGeom>
            <a:avLst/>
            <a:gdLst/>
            <a:ahLst/>
            <a:cxnLst/>
            <a:rect r="r" b="b" t="t" l="l"/>
            <a:pathLst>
              <a:path h="3409856" w="3409856">
                <a:moveTo>
                  <a:pt x="0" y="0"/>
                </a:moveTo>
                <a:lnTo>
                  <a:pt x="3409857" y="0"/>
                </a:lnTo>
                <a:lnTo>
                  <a:pt x="3409857" y="3409856"/>
                </a:lnTo>
                <a:lnTo>
                  <a:pt x="0" y="3409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02056" y="5143500"/>
            <a:ext cx="3721575" cy="3721575"/>
          </a:xfrm>
          <a:custGeom>
            <a:avLst/>
            <a:gdLst/>
            <a:ahLst/>
            <a:cxnLst/>
            <a:rect r="r" b="b" t="t" l="l"/>
            <a:pathLst>
              <a:path h="3721575" w="3721575">
                <a:moveTo>
                  <a:pt x="0" y="0"/>
                </a:moveTo>
                <a:lnTo>
                  <a:pt x="3721576" y="0"/>
                </a:lnTo>
                <a:lnTo>
                  <a:pt x="3721576" y="3721575"/>
                </a:lnTo>
                <a:lnTo>
                  <a:pt x="0" y="37215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13377" y="4220970"/>
            <a:ext cx="5409830" cy="5409830"/>
          </a:xfrm>
          <a:custGeom>
            <a:avLst/>
            <a:gdLst/>
            <a:ahLst/>
            <a:cxnLst/>
            <a:rect r="r" b="b" t="t" l="l"/>
            <a:pathLst>
              <a:path h="5409830" w="5409830">
                <a:moveTo>
                  <a:pt x="0" y="0"/>
                </a:moveTo>
                <a:lnTo>
                  <a:pt x="5409830" y="0"/>
                </a:lnTo>
                <a:lnTo>
                  <a:pt x="5409830" y="5409830"/>
                </a:lnTo>
                <a:lnTo>
                  <a:pt x="0" y="54098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01983" y="657225"/>
            <a:ext cx="1750338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5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LCD 1602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8547" y="5318687"/>
            <a:ext cx="3087648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5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USB TTL FT232RL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06792" y="657225"/>
            <a:ext cx="101396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5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LAMP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48813" y="5266617"/>
            <a:ext cx="70648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5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52321" y="5371392"/>
            <a:ext cx="264123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ATmega 328P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44584" y="0"/>
            <a:ext cx="14643416" cy="10287000"/>
          </a:xfrm>
          <a:custGeom>
            <a:avLst/>
            <a:gdLst/>
            <a:ahLst/>
            <a:cxnLst/>
            <a:rect r="r" b="b" t="t" l="l"/>
            <a:pathLst>
              <a:path h="10287000" w="14643416">
                <a:moveTo>
                  <a:pt x="0" y="0"/>
                </a:moveTo>
                <a:lnTo>
                  <a:pt x="14643416" y="0"/>
                </a:lnTo>
                <a:lnTo>
                  <a:pt x="146434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92" y="608838"/>
            <a:ext cx="3629192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0"/>
              </a:lnSpc>
            </a:pPr>
            <a:r>
              <a:rPr lang="en-US" b="true" sz="5000">
                <a:solidFill>
                  <a:srgbClr val="000001"/>
                </a:solidFill>
                <a:latin typeface="Bricolage Grotesque 36 Ultra-Bold"/>
                <a:ea typeface="Bricolage Grotesque 36 Ultra-Bold"/>
                <a:cs typeface="Bricolage Grotesque 36 Ultra-Bold"/>
                <a:sym typeface="Bricolage Grotesque 36 Ultra-Bold"/>
              </a:rPr>
              <a:t>VII. Simulation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5485" y="5415697"/>
            <a:ext cx="209355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Proteus 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323" b="0"/>
          <a:stretch>
            <a:fillRect/>
          </a:stretch>
        </p:blipFill>
        <p:spPr>
          <a:xfrm flipH="false" flipV="false" rot="0">
            <a:off x="1863872" y="0"/>
            <a:ext cx="14560255" cy="10287000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52379" y="1572584"/>
            <a:ext cx="4899705" cy="7961945"/>
          </a:xfrm>
          <a:custGeom>
            <a:avLst/>
            <a:gdLst/>
            <a:ahLst/>
            <a:cxnLst/>
            <a:rect r="r" b="b" t="t" l="l"/>
            <a:pathLst>
              <a:path h="7961945" w="4899705">
                <a:moveTo>
                  <a:pt x="0" y="0"/>
                </a:moveTo>
                <a:lnTo>
                  <a:pt x="4899705" y="0"/>
                </a:lnTo>
                <a:lnTo>
                  <a:pt x="4899705" y="7961945"/>
                </a:lnTo>
                <a:lnTo>
                  <a:pt x="0" y="79619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426" r="-2507" b="-89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9059" y="1635125"/>
            <a:ext cx="5924553" cy="7899403"/>
          </a:xfrm>
          <a:custGeom>
            <a:avLst/>
            <a:gdLst/>
            <a:ahLst/>
            <a:cxnLst/>
            <a:rect r="r" b="b" t="t" l="l"/>
            <a:pathLst>
              <a:path h="7899403" w="5924553">
                <a:moveTo>
                  <a:pt x="0" y="0"/>
                </a:moveTo>
                <a:lnTo>
                  <a:pt x="5924552" y="0"/>
                </a:lnTo>
                <a:lnTo>
                  <a:pt x="5924552" y="7899404"/>
                </a:lnTo>
                <a:lnTo>
                  <a:pt x="0" y="7899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78958" y="502608"/>
            <a:ext cx="9530083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1"/>
                </a:solidFill>
                <a:latin typeface="Bricolage Grotesque 36 Ultra-Bold"/>
                <a:ea typeface="Bricolage Grotesque 36 Ultra-Bold"/>
                <a:cs typeface="Bricolage Grotesque 36 Ultra-Bold"/>
                <a:sym typeface="Bricolage Grotesque 36 Ultra-Bold"/>
              </a:rPr>
              <a:t>VIII. PROTOTYPE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51763" y="4063756"/>
            <a:ext cx="4867715" cy="5727581"/>
          </a:xfrm>
          <a:custGeom>
            <a:avLst/>
            <a:gdLst/>
            <a:ahLst/>
            <a:cxnLst/>
            <a:rect r="r" b="b" t="t" l="l"/>
            <a:pathLst>
              <a:path h="5727581" w="4867715">
                <a:moveTo>
                  <a:pt x="0" y="0"/>
                </a:moveTo>
                <a:lnTo>
                  <a:pt x="4867715" y="0"/>
                </a:lnTo>
                <a:lnTo>
                  <a:pt x="4867715" y="5727581"/>
                </a:lnTo>
                <a:lnTo>
                  <a:pt x="0" y="5727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3042155" cy="10287000"/>
          </a:xfrm>
          <a:custGeom>
            <a:avLst/>
            <a:gdLst/>
            <a:ahLst/>
            <a:cxnLst/>
            <a:rect r="r" b="b" t="t" l="l"/>
            <a:pathLst>
              <a:path h="10287000" w="13042155">
                <a:moveTo>
                  <a:pt x="0" y="0"/>
                </a:moveTo>
                <a:lnTo>
                  <a:pt x="13042155" y="0"/>
                </a:lnTo>
                <a:lnTo>
                  <a:pt x="1304215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250804" y="1620810"/>
            <a:ext cx="446963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1"/>
                </a:solidFill>
                <a:latin typeface="Bricolage Grotesque 36 Bold"/>
                <a:ea typeface="Bricolage Grotesque 36 Bold"/>
                <a:cs typeface="Bricolage Grotesque 36 Bold"/>
                <a:sym typeface="Bricolage Grotesque 36 Bold"/>
              </a:rPr>
              <a:t>IX. SCHEMATIC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039" y="2344499"/>
            <a:ext cx="8162735" cy="6642426"/>
          </a:xfrm>
          <a:custGeom>
            <a:avLst/>
            <a:gdLst/>
            <a:ahLst/>
            <a:cxnLst/>
            <a:rect r="r" b="b" t="t" l="l"/>
            <a:pathLst>
              <a:path h="6642426" w="8162735">
                <a:moveTo>
                  <a:pt x="0" y="0"/>
                </a:moveTo>
                <a:lnTo>
                  <a:pt x="8162736" y="0"/>
                </a:lnTo>
                <a:lnTo>
                  <a:pt x="8162736" y="6642425"/>
                </a:lnTo>
                <a:lnTo>
                  <a:pt x="0" y="664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50984" y="2344499"/>
            <a:ext cx="8014993" cy="6642426"/>
          </a:xfrm>
          <a:custGeom>
            <a:avLst/>
            <a:gdLst/>
            <a:ahLst/>
            <a:cxnLst/>
            <a:rect r="r" b="b" t="t" l="l"/>
            <a:pathLst>
              <a:path h="6642426" w="8014993">
                <a:moveTo>
                  <a:pt x="0" y="0"/>
                </a:moveTo>
                <a:lnTo>
                  <a:pt x="8014994" y="0"/>
                </a:lnTo>
                <a:lnTo>
                  <a:pt x="8014994" y="6642425"/>
                </a:lnTo>
                <a:lnTo>
                  <a:pt x="0" y="6642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6300" y="565150"/>
            <a:ext cx="163830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1"/>
                </a:solidFill>
                <a:latin typeface="Bricolage Grotesque 36 Bold"/>
                <a:ea typeface="Bricolage Grotesque 36 Bold"/>
                <a:cs typeface="Bricolage Grotesque 36 Bold"/>
                <a:sym typeface="Bricolage Grotesque 36 Bold"/>
              </a:rPr>
              <a:t>X. PCB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536445" y="1226424"/>
            <a:ext cx="6199373" cy="8265830"/>
          </a:xfrm>
          <a:custGeom>
            <a:avLst/>
            <a:gdLst/>
            <a:ahLst/>
            <a:cxnLst/>
            <a:rect r="r" b="b" t="t" l="l"/>
            <a:pathLst>
              <a:path h="8265830" w="6199373">
                <a:moveTo>
                  <a:pt x="0" y="0"/>
                </a:moveTo>
                <a:lnTo>
                  <a:pt x="6199373" y="0"/>
                </a:lnTo>
                <a:lnTo>
                  <a:pt x="6199373" y="8265830"/>
                </a:lnTo>
                <a:lnTo>
                  <a:pt x="0" y="8265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739917" y="1226424"/>
            <a:ext cx="6199373" cy="8265830"/>
          </a:xfrm>
          <a:custGeom>
            <a:avLst/>
            <a:gdLst/>
            <a:ahLst/>
            <a:cxnLst/>
            <a:rect r="r" b="b" t="t" l="l"/>
            <a:pathLst>
              <a:path h="8265830" w="6199373">
                <a:moveTo>
                  <a:pt x="0" y="0"/>
                </a:moveTo>
                <a:lnTo>
                  <a:pt x="6199373" y="0"/>
                </a:lnTo>
                <a:lnTo>
                  <a:pt x="6199373" y="8265830"/>
                </a:lnTo>
                <a:lnTo>
                  <a:pt x="0" y="8265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4412940" y="142875"/>
            <a:ext cx="163830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1"/>
                </a:solidFill>
                <a:latin typeface="Bricolage Grotesque 36 Bold"/>
                <a:ea typeface="Bricolage Grotesque 36 Bold"/>
                <a:cs typeface="Bricolage Grotesque 36 Bold"/>
                <a:sym typeface="Bricolage Grotesque 36 Bold"/>
              </a:rPr>
              <a:t>XI. PRODUCT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6727" r="8474" b="16727"/>
          <a:stretch>
            <a:fillRect/>
          </a:stretch>
        </p:blipFill>
        <p:spPr>
          <a:xfrm flipH="false" flipV="false" rot="0">
            <a:off x="5345443" y="229765"/>
            <a:ext cx="7597114" cy="982747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4311607" y="1028700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9738" y="6963941"/>
            <a:ext cx="2902142" cy="2902142"/>
          </a:xfrm>
          <a:custGeom>
            <a:avLst/>
            <a:gdLst/>
            <a:ahLst/>
            <a:cxnLst/>
            <a:rect r="r" b="b" t="t" l="l"/>
            <a:pathLst>
              <a:path h="2902142" w="2902142">
                <a:moveTo>
                  <a:pt x="0" y="0"/>
                </a:moveTo>
                <a:lnTo>
                  <a:pt x="2902142" y="0"/>
                </a:lnTo>
                <a:lnTo>
                  <a:pt x="2902142" y="2902142"/>
                </a:lnTo>
                <a:lnTo>
                  <a:pt x="0" y="29021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219" y="5412926"/>
            <a:ext cx="4554555" cy="4554555"/>
          </a:xfrm>
          <a:custGeom>
            <a:avLst/>
            <a:gdLst/>
            <a:ahLst/>
            <a:cxnLst/>
            <a:rect r="r" b="b" t="t" l="l"/>
            <a:pathLst>
              <a:path h="4554555" w="4554555">
                <a:moveTo>
                  <a:pt x="0" y="0"/>
                </a:moveTo>
                <a:lnTo>
                  <a:pt x="4554555" y="0"/>
                </a:lnTo>
                <a:lnTo>
                  <a:pt x="4554555" y="4554555"/>
                </a:lnTo>
                <a:lnTo>
                  <a:pt x="0" y="4554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9410639" y="0"/>
            <a:ext cx="8877361" cy="8877361"/>
          </a:xfrm>
          <a:custGeom>
            <a:avLst/>
            <a:gdLst/>
            <a:ahLst/>
            <a:cxnLst/>
            <a:rect r="r" b="b" t="t" l="l"/>
            <a:pathLst>
              <a:path h="8877361" w="8877361">
                <a:moveTo>
                  <a:pt x="0" y="0"/>
                </a:moveTo>
                <a:lnTo>
                  <a:pt x="8877361" y="0"/>
                </a:lnTo>
                <a:lnTo>
                  <a:pt x="8877361" y="8877361"/>
                </a:lnTo>
                <a:lnTo>
                  <a:pt x="0" y="8877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34410" y="6661503"/>
            <a:ext cx="1619179" cy="2596797"/>
          </a:xfrm>
          <a:custGeom>
            <a:avLst/>
            <a:gdLst/>
            <a:ahLst/>
            <a:cxnLst/>
            <a:rect r="r" b="b" t="t" l="l"/>
            <a:pathLst>
              <a:path h="2596797" w="1619179">
                <a:moveTo>
                  <a:pt x="0" y="0"/>
                </a:moveTo>
                <a:lnTo>
                  <a:pt x="1619180" y="0"/>
                </a:lnTo>
                <a:lnTo>
                  <a:pt x="1619180" y="2596797"/>
                </a:lnTo>
                <a:lnTo>
                  <a:pt x="0" y="25967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20130" y="3595690"/>
            <a:ext cx="9465255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Bricolage Grotesque 36 Bold"/>
                <a:ea typeface="Bricolage Grotesque 36 Bold"/>
                <a:cs typeface="Bricolage Grotesque 36 Bold"/>
                <a:sym typeface="Bricolage Grotesque 36 Bold"/>
              </a:rPr>
              <a:t>Cảm ơn thầy và các bạn đã lắng nghe 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669000" cy="10287000"/>
            <a:chOff x="0" y="0"/>
            <a:chExt cx="491693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693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16938">
                  <a:moveTo>
                    <a:pt x="0" y="0"/>
                  </a:moveTo>
                  <a:lnTo>
                    <a:pt x="4916938" y="0"/>
                  </a:lnTo>
                  <a:lnTo>
                    <a:pt x="4916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9735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916938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5143500"/>
            <a:chOff x="0" y="0"/>
            <a:chExt cx="24384000" cy="6858000"/>
          </a:xfrm>
        </p:grpSpPr>
        <p:sp>
          <p:nvSpPr>
            <p:cNvPr name="Freeform 6" id="6"/>
            <p:cNvSpPr/>
            <p:nvPr/>
          </p:nvSpPr>
          <p:spPr>
            <a:xfrm flipH="false" flipV="false" rot="5400000">
              <a:off x="2667000" y="-2667000"/>
              <a:ext cx="6858000" cy="12192000"/>
            </a:xfrm>
            <a:custGeom>
              <a:avLst/>
              <a:gdLst/>
              <a:ahLst/>
              <a:cxnLst/>
              <a:rect r="r" b="b" t="t" l="l"/>
              <a:pathLst>
                <a:path h="12192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12192000"/>
                  </a:lnTo>
                  <a:lnTo>
                    <a:pt x="0" y="1219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657" t="-71764" r="-77166" b="-29226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5400000">
              <a:off x="14859000" y="-2667000"/>
              <a:ext cx="6858000" cy="12192000"/>
            </a:xfrm>
            <a:custGeom>
              <a:avLst/>
              <a:gdLst/>
              <a:ahLst/>
              <a:cxnLst/>
              <a:rect r="r" b="b" t="t" l="l"/>
              <a:pathLst>
                <a:path h="12192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12192000"/>
                  </a:lnTo>
                  <a:lnTo>
                    <a:pt x="0" y="1219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657" t="-72157" r="-77166" b="-28833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253461" y="-345678"/>
            <a:ext cx="2640078" cy="1195235"/>
          </a:xfrm>
          <a:custGeom>
            <a:avLst/>
            <a:gdLst/>
            <a:ahLst/>
            <a:cxnLst/>
            <a:rect r="r" b="b" t="t" l="l"/>
            <a:pathLst>
              <a:path h="1195235" w="2640078">
                <a:moveTo>
                  <a:pt x="0" y="0"/>
                </a:moveTo>
                <a:lnTo>
                  <a:pt x="2640078" y="0"/>
                </a:lnTo>
                <a:lnTo>
                  <a:pt x="2640078" y="1195235"/>
                </a:lnTo>
                <a:lnTo>
                  <a:pt x="0" y="1195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779930" y="-640464"/>
            <a:ext cx="2728139" cy="2794183"/>
          </a:xfrm>
          <a:custGeom>
            <a:avLst/>
            <a:gdLst/>
            <a:ahLst/>
            <a:cxnLst/>
            <a:rect r="r" b="b" t="t" l="l"/>
            <a:pathLst>
              <a:path h="2794183" w="2728139">
                <a:moveTo>
                  <a:pt x="0" y="0"/>
                </a:moveTo>
                <a:lnTo>
                  <a:pt x="2728140" y="0"/>
                </a:lnTo>
                <a:lnTo>
                  <a:pt x="2728140" y="2794183"/>
                </a:lnTo>
                <a:lnTo>
                  <a:pt x="0" y="2794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51981" y="236113"/>
            <a:ext cx="1506193" cy="1917606"/>
          </a:xfrm>
          <a:custGeom>
            <a:avLst/>
            <a:gdLst/>
            <a:ahLst/>
            <a:cxnLst/>
            <a:rect r="r" b="b" t="t" l="l"/>
            <a:pathLst>
              <a:path h="1917606" w="1506193">
                <a:moveTo>
                  <a:pt x="0" y="0"/>
                </a:moveTo>
                <a:lnTo>
                  <a:pt x="1506193" y="0"/>
                </a:lnTo>
                <a:lnTo>
                  <a:pt x="1506193" y="1917606"/>
                </a:lnTo>
                <a:lnTo>
                  <a:pt x="0" y="19176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90221" y="3446781"/>
            <a:ext cx="6538159" cy="1149161"/>
          </a:xfrm>
          <a:custGeom>
            <a:avLst/>
            <a:gdLst/>
            <a:ahLst/>
            <a:cxnLst/>
            <a:rect r="r" b="b" t="t" l="l"/>
            <a:pathLst>
              <a:path h="1149161" w="6538159">
                <a:moveTo>
                  <a:pt x="0" y="0"/>
                </a:moveTo>
                <a:lnTo>
                  <a:pt x="6538158" y="0"/>
                </a:lnTo>
                <a:lnTo>
                  <a:pt x="6538158" y="1149161"/>
                </a:lnTo>
                <a:lnTo>
                  <a:pt x="0" y="11491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-19481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6019399" y="383869"/>
            <a:ext cx="1287315" cy="3630888"/>
          </a:xfrm>
          <a:custGeom>
            <a:avLst/>
            <a:gdLst/>
            <a:ahLst/>
            <a:cxnLst/>
            <a:rect r="r" b="b" t="t" l="l"/>
            <a:pathLst>
              <a:path h="3630888" w="1287315">
                <a:moveTo>
                  <a:pt x="0" y="0"/>
                </a:moveTo>
                <a:lnTo>
                  <a:pt x="1287314" y="0"/>
                </a:lnTo>
                <a:lnTo>
                  <a:pt x="1287314" y="3630888"/>
                </a:lnTo>
                <a:lnTo>
                  <a:pt x="0" y="36308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52874" y="3176171"/>
            <a:ext cx="2837346" cy="1967329"/>
          </a:xfrm>
          <a:custGeom>
            <a:avLst/>
            <a:gdLst/>
            <a:ahLst/>
            <a:cxnLst/>
            <a:rect r="r" b="b" t="t" l="l"/>
            <a:pathLst>
              <a:path h="1967329" w="2837346">
                <a:moveTo>
                  <a:pt x="0" y="0"/>
                </a:moveTo>
                <a:lnTo>
                  <a:pt x="2837347" y="0"/>
                </a:lnTo>
                <a:lnTo>
                  <a:pt x="2837347" y="1967329"/>
                </a:lnTo>
                <a:lnTo>
                  <a:pt x="0" y="19673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60488" t="0" r="0" b="-109156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58489" y="5743575"/>
            <a:ext cx="17352023" cy="3648075"/>
            <a:chOff x="0" y="0"/>
            <a:chExt cx="6059953" cy="12740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80010" y="80010"/>
              <a:ext cx="5967243" cy="1181329"/>
            </a:xfrm>
            <a:custGeom>
              <a:avLst/>
              <a:gdLst/>
              <a:ahLst/>
              <a:cxnLst/>
              <a:rect r="r" b="b" t="t" l="l"/>
              <a:pathLst>
                <a:path h="1181329" w="5967243">
                  <a:moveTo>
                    <a:pt x="0" y="1126720"/>
                  </a:moveTo>
                  <a:lnTo>
                    <a:pt x="0" y="1181329"/>
                  </a:lnTo>
                  <a:lnTo>
                    <a:pt x="5967243" y="1181329"/>
                  </a:lnTo>
                  <a:lnTo>
                    <a:pt x="5967243" y="0"/>
                  </a:lnTo>
                  <a:lnTo>
                    <a:pt x="5912633" y="0"/>
                  </a:lnTo>
                  <a:lnTo>
                    <a:pt x="5912633" y="1126720"/>
                  </a:ln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7310" y="67310"/>
              <a:ext cx="5992643" cy="1206729"/>
            </a:xfrm>
            <a:custGeom>
              <a:avLst/>
              <a:gdLst/>
              <a:ahLst/>
              <a:cxnLst/>
              <a:rect r="r" b="b" t="t" l="l"/>
              <a:pathLst>
                <a:path h="1206729" w="5992643">
                  <a:moveTo>
                    <a:pt x="5925333" y="0"/>
                  </a:moveTo>
                  <a:lnTo>
                    <a:pt x="5925333" y="12700"/>
                  </a:lnTo>
                  <a:lnTo>
                    <a:pt x="5979943" y="12700"/>
                  </a:lnTo>
                  <a:lnTo>
                    <a:pt x="5979943" y="1194029"/>
                  </a:lnTo>
                  <a:lnTo>
                    <a:pt x="12700" y="1194029"/>
                  </a:lnTo>
                  <a:lnTo>
                    <a:pt x="12700" y="1139420"/>
                  </a:lnTo>
                  <a:lnTo>
                    <a:pt x="0" y="1139420"/>
                  </a:lnTo>
                  <a:lnTo>
                    <a:pt x="0" y="1206729"/>
                  </a:lnTo>
                  <a:lnTo>
                    <a:pt x="5992643" y="1206729"/>
                  </a:lnTo>
                  <a:lnTo>
                    <a:pt x="5992643" y="0"/>
                  </a:ln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2700" y="12700"/>
              <a:ext cx="5967243" cy="1181330"/>
            </a:xfrm>
            <a:custGeom>
              <a:avLst/>
              <a:gdLst/>
              <a:ahLst/>
              <a:cxnLst/>
              <a:rect r="r" b="b" t="t" l="l"/>
              <a:pathLst>
                <a:path h="1181330" w="5967243">
                  <a:moveTo>
                    <a:pt x="0" y="0"/>
                  </a:moveTo>
                  <a:lnTo>
                    <a:pt x="5967243" y="0"/>
                  </a:lnTo>
                  <a:lnTo>
                    <a:pt x="5967243" y="1181330"/>
                  </a:lnTo>
                  <a:lnTo>
                    <a:pt x="0" y="1181330"/>
                  </a:ln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92644" cy="1206730"/>
            </a:xfrm>
            <a:custGeom>
              <a:avLst/>
              <a:gdLst/>
              <a:ahLst/>
              <a:cxnLst/>
              <a:rect r="r" b="b" t="t" l="l"/>
              <a:pathLst>
                <a:path h="1206730" w="5992644">
                  <a:moveTo>
                    <a:pt x="80010" y="1206730"/>
                  </a:moveTo>
                  <a:lnTo>
                    <a:pt x="5992644" y="1206730"/>
                  </a:lnTo>
                  <a:lnTo>
                    <a:pt x="5992644" y="80010"/>
                  </a:lnTo>
                  <a:lnTo>
                    <a:pt x="5992644" y="67310"/>
                  </a:lnTo>
                  <a:lnTo>
                    <a:pt x="5992644" y="0"/>
                  </a:lnTo>
                  <a:lnTo>
                    <a:pt x="0" y="0"/>
                  </a:lnTo>
                  <a:lnTo>
                    <a:pt x="0" y="1206730"/>
                  </a:lnTo>
                  <a:lnTo>
                    <a:pt x="67310" y="1206730"/>
                  </a:lnTo>
                  <a:lnTo>
                    <a:pt x="80010" y="1206730"/>
                  </a:lnTo>
                  <a:close/>
                  <a:moveTo>
                    <a:pt x="12700" y="12700"/>
                  </a:moveTo>
                  <a:lnTo>
                    <a:pt x="5979943" y="12700"/>
                  </a:lnTo>
                  <a:lnTo>
                    <a:pt x="5979943" y="1194030"/>
                  </a:lnTo>
                  <a:lnTo>
                    <a:pt x="12700" y="119403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1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1588842" y="236113"/>
            <a:ext cx="2513353" cy="2742746"/>
          </a:xfrm>
          <a:custGeom>
            <a:avLst/>
            <a:gdLst/>
            <a:ahLst/>
            <a:cxnLst/>
            <a:rect r="r" b="b" t="t" l="l"/>
            <a:pathLst>
              <a:path h="2742746" w="2513353">
                <a:moveTo>
                  <a:pt x="0" y="0"/>
                </a:moveTo>
                <a:lnTo>
                  <a:pt x="2513353" y="0"/>
                </a:lnTo>
                <a:lnTo>
                  <a:pt x="2513353" y="2742747"/>
                </a:lnTo>
                <a:lnTo>
                  <a:pt x="0" y="274274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47557" y="379055"/>
            <a:ext cx="2044320" cy="1895642"/>
          </a:xfrm>
          <a:custGeom>
            <a:avLst/>
            <a:gdLst/>
            <a:ahLst/>
            <a:cxnLst/>
            <a:rect r="r" b="b" t="t" l="l"/>
            <a:pathLst>
              <a:path h="1895642" w="2044320">
                <a:moveTo>
                  <a:pt x="0" y="0"/>
                </a:moveTo>
                <a:lnTo>
                  <a:pt x="2044320" y="0"/>
                </a:lnTo>
                <a:lnTo>
                  <a:pt x="2044320" y="1895642"/>
                </a:lnTo>
                <a:lnTo>
                  <a:pt x="0" y="189564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47594" y="1069363"/>
            <a:ext cx="999963" cy="2259899"/>
          </a:xfrm>
          <a:custGeom>
            <a:avLst/>
            <a:gdLst/>
            <a:ahLst/>
            <a:cxnLst/>
            <a:rect r="r" b="b" t="t" l="l"/>
            <a:pathLst>
              <a:path h="2259899" w="999963">
                <a:moveTo>
                  <a:pt x="0" y="0"/>
                </a:moveTo>
                <a:lnTo>
                  <a:pt x="999963" y="0"/>
                </a:lnTo>
                <a:lnTo>
                  <a:pt x="999963" y="2259900"/>
                </a:lnTo>
                <a:lnTo>
                  <a:pt x="0" y="2259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3342006"/>
            <a:ext cx="8254434" cy="93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-27">
                <a:solidFill>
                  <a:srgbClr val="FFFAED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I. GIỚI THIỆU ĐỀ TÀI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8629" y="6238875"/>
            <a:ext cx="16011743" cy="189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5"/>
              </a:lnSpc>
            </a:pPr>
            <a:r>
              <a:rPr lang="en-US" sz="3632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Hệ thống liên tục đo và xử lí để nhiệt độ luôn duy trì trong khoảng thích hợp. Nếu nhiệt độ lớn hơn 30 độ C thì quạt sẽ quay, và nếu nhiệt độ bé hơn 27 độ C thì đèn sưởi sẽ được bật. Nhiệt độ được hiển thị lên màn hình để theo dõi.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73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1500" y="2503586"/>
            <a:ext cx="17145000" cy="6954809"/>
            <a:chOff x="0" y="0"/>
            <a:chExt cx="5987653" cy="24288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80010" y="80010"/>
              <a:ext cx="5894944" cy="2336161"/>
            </a:xfrm>
            <a:custGeom>
              <a:avLst/>
              <a:gdLst/>
              <a:ahLst/>
              <a:cxnLst/>
              <a:rect r="r" b="b" t="t" l="l"/>
              <a:pathLst>
                <a:path h="2336161" w="5894944">
                  <a:moveTo>
                    <a:pt x="0" y="2281551"/>
                  </a:moveTo>
                  <a:lnTo>
                    <a:pt x="0" y="2336161"/>
                  </a:lnTo>
                  <a:lnTo>
                    <a:pt x="5894944" y="2336161"/>
                  </a:lnTo>
                  <a:lnTo>
                    <a:pt x="5894944" y="0"/>
                  </a:lnTo>
                  <a:lnTo>
                    <a:pt x="5840333" y="0"/>
                  </a:lnTo>
                  <a:lnTo>
                    <a:pt x="5840333" y="2281551"/>
                  </a:ln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7310" y="67310"/>
              <a:ext cx="5920344" cy="2361561"/>
            </a:xfrm>
            <a:custGeom>
              <a:avLst/>
              <a:gdLst/>
              <a:ahLst/>
              <a:cxnLst/>
              <a:rect r="r" b="b" t="t" l="l"/>
              <a:pathLst>
                <a:path h="2361561" w="5920344">
                  <a:moveTo>
                    <a:pt x="5853033" y="0"/>
                  </a:moveTo>
                  <a:lnTo>
                    <a:pt x="5853033" y="12700"/>
                  </a:lnTo>
                  <a:lnTo>
                    <a:pt x="5907644" y="12700"/>
                  </a:lnTo>
                  <a:lnTo>
                    <a:pt x="5907644" y="2348861"/>
                  </a:lnTo>
                  <a:lnTo>
                    <a:pt x="12700" y="2348861"/>
                  </a:lnTo>
                  <a:lnTo>
                    <a:pt x="12700" y="2294251"/>
                  </a:lnTo>
                  <a:lnTo>
                    <a:pt x="0" y="2294251"/>
                  </a:lnTo>
                  <a:lnTo>
                    <a:pt x="0" y="2361561"/>
                  </a:lnTo>
                  <a:lnTo>
                    <a:pt x="5920344" y="2361561"/>
                  </a:lnTo>
                  <a:lnTo>
                    <a:pt x="5920344" y="0"/>
                  </a:ln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5894943" cy="2336161"/>
            </a:xfrm>
            <a:custGeom>
              <a:avLst/>
              <a:gdLst/>
              <a:ahLst/>
              <a:cxnLst/>
              <a:rect r="r" b="b" t="t" l="l"/>
              <a:pathLst>
                <a:path h="2336161" w="5894943">
                  <a:moveTo>
                    <a:pt x="0" y="0"/>
                  </a:moveTo>
                  <a:lnTo>
                    <a:pt x="5894943" y="0"/>
                  </a:lnTo>
                  <a:lnTo>
                    <a:pt x="5894943" y="2336161"/>
                  </a:lnTo>
                  <a:lnTo>
                    <a:pt x="0" y="2336161"/>
                  </a:ln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20344" cy="2361561"/>
            </a:xfrm>
            <a:custGeom>
              <a:avLst/>
              <a:gdLst/>
              <a:ahLst/>
              <a:cxnLst/>
              <a:rect r="r" b="b" t="t" l="l"/>
              <a:pathLst>
                <a:path h="2361561" w="5920344">
                  <a:moveTo>
                    <a:pt x="80010" y="2361561"/>
                  </a:moveTo>
                  <a:lnTo>
                    <a:pt x="5920344" y="2361561"/>
                  </a:lnTo>
                  <a:lnTo>
                    <a:pt x="5920344" y="80010"/>
                  </a:lnTo>
                  <a:lnTo>
                    <a:pt x="5920344" y="67310"/>
                  </a:lnTo>
                  <a:lnTo>
                    <a:pt x="5920344" y="0"/>
                  </a:lnTo>
                  <a:lnTo>
                    <a:pt x="0" y="0"/>
                  </a:lnTo>
                  <a:lnTo>
                    <a:pt x="0" y="2361561"/>
                  </a:lnTo>
                  <a:lnTo>
                    <a:pt x="67310" y="2361561"/>
                  </a:lnTo>
                  <a:lnTo>
                    <a:pt x="80010" y="2361561"/>
                  </a:lnTo>
                  <a:close/>
                  <a:moveTo>
                    <a:pt x="12700" y="12700"/>
                  </a:moveTo>
                  <a:lnTo>
                    <a:pt x="5907643" y="12700"/>
                  </a:lnTo>
                  <a:lnTo>
                    <a:pt x="5907643" y="2348861"/>
                  </a:lnTo>
                  <a:lnTo>
                    <a:pt x="12700" y="2348861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915118" y="3763680"/>
            <a:ext cx="5440240" cy="4114800"/>
          </a:xfrm>
          <a:custGeom>
            <a:avLst/>
            <a:gdLst/>
            <a:ahLst/>
            <a:cxnLst/>
            <a:rect r="r" b="b" t="t" l="l"/>
            <a:pathLst>
              <a:path h="4114800" w="5440240">
                <a:moveTo>
                  <a:pt x="0" y="0"/>
                </a:moveTo>
                <a:lnTo>
                  <a:pt x="5440240" y="0"/>
                </a:lnTo>
                <a:lnTo>
                  <a:pt x="54402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85985" y="5076825"/>
            <a:ext cx="87513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pc="-16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2. Mục đích: Duy trì nhiệt độ ổn định.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3500" y="677228"/>
            <a:ext cx="15621000" cy="158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8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85985" y="6365751"/>
            <a:ext cx="11733719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-16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3. Ngõ vào/ra: </a:t>
            </a:r>
          </a:p>
          <a:p>
            <a:pPr algn="l">
              <a:lnSpc>
                <a:spcPts val="4759"/>
              </a:lnSpc>
            </a:pPr>
            <a:r>
              <a:rPr lang="en-US" sz="3399" spc="-16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 - Ngõ vào: Cảm biến nhiệt độ, nút nhấn.</a:t>
            </a:r>
          </a:p>
          <a:p>
            <a:pPr algn="l">
              <a:lnSpc>
                <a:spcPts val="4759"/>
              </a:lnSpc>
            </a:pPr>
            <a:r>
              <a:rPr lang="en-US" sz="3399" spc="-16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 - Ngõ ra: LCD, Led đơn, quạt, đèn sưởi. </a:t>
            </a: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85985" y="3481652"/>
            <a:ext cx="89135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spc="-16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 1. Tên sản phẩm: Hệ thống kiểm soát nhiệt độ.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3500" y="989982"/>
            <a:ext cx="15621000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b="true">
                <a:solidFill>
                  <a:srgbClr val="FFFAED"/>
                </a:solidFill>
                <a:latin typeface="Bricolage Grotesque 36 Bold"/>
                <a:ea typeface="Bricolage Grotesque 36 Bold"/>
                <a:cs typeface="Bricolage Grotesque 36 Bold"/>
                <a:sym typeface="Bricolage Grotesque 36 Bold"/>
              </a:rPr>
              <a:t>II. REQUIREMENTS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73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1500" y="1580124"/>
            <a:ext cx="17145000" cy="8706876"/>
            <a:chOff x="0" y="0"/>
            <a:chExt cx="5987653" cy="3040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80010" y="80010"/>
              <a:ext cx="5894944" cy="2948045"/>
            </a:xfrm>
            <a:custGeom>
              <a:avLst/>
              <a:gdLst/>
              <a:ahLst/>
              <a:cxnLst/>
              <a:rect r="r" b="b" t="t" l="l"/>
              <a:pathLst>
                <a:path h="2948045" w="5894944">
                  <a:moveTo>
                    <a:pt x="0" y="2893435"/>
                  </a:moveTo>
                  <a:lnTo>
                    <a:pt x="0" y="2948045"/>
                  </a:lnTo>
                  <a:lnTo>
                    <a:pt x="5894944" y="2948045"/>
                  </a:lnTo>
                  <a:lnTo>
                    <a:pt x="5894944" y="0"/>
                  </a:lnTo>
                  <a:lnTo>
                    <a:pt x="5840333" y="0"/>
                  </a:lnTo>
                  <a:lnTo>
                    <a:pt x="5840333" y="2893435"/>
                  </a:ln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7310" y="67310"/>
              <a:ext cx="5920344" cy="2973445"/>
            </a:xfrm>
            <a:custGeom>
              <a:avLst/>
              <a:gdLst/>
              <a:ahLst/>
              <a:cxnLst/>
              <a:rect r="r" b="b" t="t" l="l"/>
              <a:pathLst>
                <a:path h="2973445" w="5920344">
                  <a:moveTo>
                    <a:pt x="5853033" y="0"/>
                  </a:moveTo>
                  <a:lnTo>
                    <a:pt x="5853033" y="12700"/>
                  </a:lnTo>
                  <a:lnTo>
                    <a:pt x="5907644" y="12700"/>
                  </a:lnTo>
                  <a:lnTo>
                    <a:pt x="5907644" y="2960745"/>
                  </a:lnTo>
                  <a:lnTo>
                    <a:pt x="12700" y="2960745"/>
                  </a:lnTo>
                  <a:lnTo>
                    <a:pt x="12700" y="2906135"/>
                  </a:lnTo>
                  <a:lnTo>
                    <a:pt x="0" y="2906135"/>
                  </a:lnTo>
                  <a:lnTo>
                    <a:pt x="0" y="2973445"/>
                  </a:lnTo>
                  <a:lnTo>
                    <a:pt x="5920344" y="2973445"/>
                  </a:lnTo>
                  <a:lnTo>
                    <a:pt x="5920344" y="0"/>
                  </a:ln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5894943" cy="2948045"/>
            </a:xfrm>
            <a:custGeom>
              <a:avLst/>
              <a:gdLst/>
              <a:ahLst/>
              <a:cxnLst/>
              <a:rect r="r" b="b" t="t" l="l"/>
              <a:pathLst>
                <a:path h="2948045" w="5894943">
                  <a:moveTo>
                    <a:pt x="0" y="0"/>
                  </a:moveTo>
                  <a:lnTo>
                    <a:pt x="5894943" y="0"/>
                  </a:lnTo>
                  <a:lnTo>
                    <a:pt x="5894943" y="2948045"/>
                  </a:lnTo>
                  <a:lnTo>
                    <a:pt x="0" y="2948045"/>
                  </a:ln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20344" cy="2973445"/>
            </a:xfrm>
            <a:custGeom>
              <a:avLst/>
              <a:gdLst/>
              <a:ahLst/>
              <a:cxnLst/>
              <a:rect r="r" b="b" t="t" l="l"/>
              <a:pathLst>
                <a:path h="2973445" w="5920344">
                  <a:moveTo>
                    <a:pt x="80010" y="2973445"/>
                  </a:moveTo>
                  <a:lnTo>
                    <a:pt x="5920344" y="2973445"/>
                  </a:lnTo>
                  <a:lnTo>
                    <a:pt x="5920344" y="80010"/>
                  </a:lnTo>
                  <a:lnTo>
                    <a:pt x="5920344" y="67310"/>
                  </a:lnTo>
                  <a:lnTo>
                    <a:pt x="5920344" y="0"/>
                  </a:lnTo>
                  <a:lnTo>
                    <a:pt x="0" y="0"/>
                  </a:lnTo>
                  <a:lnTo>
                    <a:pt x="0" y="2973445"/>
                  </a:lnTo>
                  <a:lnTo>
                    <a:pt x="67310" y="2973445"/>
                  </a:lnTo>
                  <a:lnTo>
                    <a:pt x="80010" y="2973445"/>
                  </a:lnTo>
                  <a:close/>
                  <a:moveTo>
                    <a:pt x="12700" y="12700"/>
                  </a:moveTo>
                  <a:lnTo>
                    <a:pt x="5907643" y="12700"/>
                  </a:lnTo>
                  <a:lnTo>
                    <a:pt x="5907643" y="2960745"/>
                  </a:lnTo>
                  <a:lnTo>
                    <a:pt x="12700" y="2960745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85985" y="5216651"/>
            <a:ext cx="1536851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-16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5. Chức năng:</a:t>
            </a:r>
          </a:p>
          <a:p>
            <a:pPr algn="l">
              <a:lnSpc>
                <a:spcPts val="4759"/>
              </a:lnSpc>
            </a:pPr>
            <a:r>
              <a:rPr lang="en-US" sz="3399" spc="-16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   - Đo, hiển thị nhiệt độ.</a:t>
            </a: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pc="-16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   - Duy trì nhiệt độ luôn nằm trong khoảng 27-30 độ C.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3500" y="677228"/>
            <a:ext cx="15621000" cy="158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80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85985" y="7531226"/>
            <a:ext cx="1173371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-16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6. Hiệu năng</a:t>
            </a: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pc="-16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   - Đo nhiệt độ với sai số 0.5 độ C.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5985" y="1967134"/>
            <a:ext cx="15548071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-16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4. Trường hợp sử dụng: </a:t>
            </a:r>
          </a:p>
          <a:p>
            <a:pPr algn="l">
              <a:lnSpc>
                <a:spcPts val="4759"/>
              </a:lnSpc>
            </a:pPr>
            <a:r>
              <a:rPr lang="en-US" sz="3399" spc="-16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  - Khi cấp nguồn, cảm biến kích hoạt đo nhiệt độ và hiển thị thông số trên LCD.</a:t>
            </a:r>
          </a:p>
          <a:p>
            <a:pPr algn="l">
              <a:lnSpc>
                <a:spcPts val="4759"/>
              </a:lnSpc>
            </a:pPr>
            <a:r>
              <a:rPr lang="en-US" sz="3399" spc="-16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  - Khi bấm nút thì sẽ kích hoạt đèn nền LCD. </a:t>
            </a:r>
          </a:p>
          <a:p>
            <a:pPr algn="l">
              <a:lnSpc>
                <a:spcPts val="4759"/>
              </a:lnSpc>
            </a:pPr>
            <a:r>
              <a:rPr lang="en-US" sz="3399" spc="-16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  - Khi nhiệt độ trên 30 độ sẽ kích hoạt quạt để tản nhiệt không khí.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spc="-16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  - Khi nhiệt độ dưới 27 độ sẽ kích hoạt đèn để làm ấm không khí.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3500" y="587057"/>
            <a:ext cx="15621000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b="true">
                <a:solidFill>
                  <a:srgbClr val="FFFAED"/>
                </a:solidFill>
                <a:latin typeface="Bricolage Grotesque 36 Bold"/>
                <a:ea typeface="Bricolage Grotesque 36 Bold"/>
                <a:cs typeface="Bricolage Grotesque 36 Bold"/>
                <a:sym typeface="Bricolage Grotesque 36 Bold"/>
              </a:rPr>
              <a:t>II. REQUIREMENTS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1655060">
            <a:off x="13163554" y="5756727"/>
            <a:ext cx="3429192" cy="3179796"/>
          </a:xfrm>
          <a:custGeom>
            <a:avLst/>
            <a:gdLst/>
            <a:ahLst/>
            <a:cxnLst/>
            <a:rect r="r" b="b" t="t" l="l"/>
            <a:pathLst>
              <a:path h="3179796" w="3429192">
                <a:moveTo>
                  <a:pt x="0" y="0"/>
                </a:moveTo>
                <a:lnTo>
                  <a:pt x="3429192" y="0"/>
                </a:lnTo>
                <a:lnTo>
                  <a:pt x="3429192" y="3179796"/>
                </a:lnTo>
                <a:lnTo>
                  <a:pt x="0" y="3179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73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0550" y="1580124"/>
            <a:ext cx="17145000" cy="8706876"/>
            <a:chOff x="0" y="0"/>
            <a:chExt cx="5987653" cy="3040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80010" y="80010"/>
              <a:ext cx="5894944" cy="2948045"/>
            </a:xfrm>
            <a:custGeom>
              <a:avLst/>
              <a:gdLst/>
              <a:ahLst/>
              <a:cxnLst/>
              <a:rect r="r" b="b" t="t" l="l"/>
              <a:pathLst>
                <a:path h="2948045" w="5894944">
                  <a:moveTo>
                    <a:pt x="0" y="2893435"/>
                  </a:moveTo>
                  <a:lnTo>
                    <a:pt x="0" y="2948045"/>
                  </a:lnTo>
                  <a:lnTo>
                    <a:pt x="5894944" y="2948045"/>
                  </a:lnTo>
                  <a:lnTo>
                    <a:pt x="5894944" y="0"/>
                  </a:lnTo>
                  <a:lnTo>
                    <a:pt x="5840333" y="0"/>
                  </a:lnTo>
                  <a:lnTo>
                    <a:pt x="5840333" y="2893435"/>
                  </a:ln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7310" y="67310"/>
              <a:ext cx="5920344" cy="2973445"/>
            </a:xfrm>
            <a:custGeom>
              <a:avLst/>
              <a:gdLst/>
              <a:ahLst/>
              <a:cxnLst/>
              <a:rect r="r" b="b" t="t" l="l"/>
              <a:pathLst>
                <a:path h="2973445" w="5920344">
                  <a:moveTo>
                    <a:pt x="5853033" y="0"/>
                  </a:moveTo>
                  <a:lnTo>
                    <a:pt x="5853033" y="12700"/>
                  </a:lnTo>
                  <a:lnTo>
                    <a:pt x="5907644" y="12700"/>
                  </a:lnTo>
                  <a:lnTo>
                    <a:pt x="5907644" y="2960745"/>
                  </a:lnTo>
                  <a:lnTo>
                    <a:pt x="12700" y="2960745"/>
                  </a:lnTo>
                  <a:lnTo>
                    <a:pt x="12700" y="2906135"/>
                  </a:lnTo>
                  <a:lnTo>
                    <a:pt x="0" y="2906135"/>
                  </a:lnTo>
                  <a:lnTo>
                    <a:pt x="0" y="2973445"/>
                  </a:lnTo>
                  <a:lnTo>
                    <a:pt x="5920344" y="2973445"/>
                  </a:lnTo>
                  <a:lnTo>
                    <a:pt x="5920344" y="0"/>
                  </a:ln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5894943" cy="2948045"/>
            </a:xfrm>
            <a:custGeom>
              <a:avLst/>
              <a:gdLst/>
              <a:ahLst/>
              <a:cxnLst/>
              <a:rect r="r" b="b" t="t" l="l"/>
              <a:pathLst>
                <a:path h="2948045" w="5894943">
                  <a:moveTo>
                    <a:pt x="0" y="0"/>
                  </a:moveTo>
                  <a:lnTo>
                    <a:pt x="5894943" y="0"/>
                  </a:lnTo>
                  <a:lnTo>
                    <a:pt x="5894943" y="2948045"/>
                  </a:lnTo>
                  <a:lnTo>
                    <a:pt x="0" y="2948045"/>
                  </a:ln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20344" cy="2973445"/>
            </a:xfrm>
            <a:custGeom>
              <a:avLst/>
              <a:gdLst/>
              <a:ahLst/>
              <a:cxnLst/>
              <a:rect r="r" b="b" t="t" l="l"/>
              <a:pathLst>
                <a:path h="2973445" w="5920344">
                  <a:moveTo>
                    <a:pt x="80010" y="2973445"/>
                  </a:moveTo>
                  <a:lnTo>
                    <a:pt x="5920344" y="2973445"/>
                  </a:lnTo>
                  <a:lnTo>
                    <a:pt x="5920344" y="80010"/>
                  </a:lnTo>
                  <a:lnTo>
                    <a:pt x="5920344" y="67310"/>
                  </a:lnTo>
                  <a:lnTo>
                    <a:pt x="5920344" y="0"/>
                  </a:lnTo>
                  <a:lnTo>
                    <a:pt x="0" y="0"/>
                  </a:lnTo>
                  <a:lnTo>
                    <a:pt x="0" y="2973445"/>
                  </a:lnTo>
                  <a:lnTo>
                    <a:pt x="67310" y="2973445"/>
                  </a:lnTo>
                  <a:lnTo>
                    <a:pt x="80010" y="2973445"/>
                  </a:lnTo>
                  <a:close/>
                  <a:moveTo>
                    <a:pt x="12700" y="12700"/>
                  </a:moveTo>
                  <a:lnTo>
                    <a:pt x="5907643" y="12700"/>
                  </a:lnTo>
                  <a:lnTo>
                    <a:pt x="5907643" y="2960745"/>
                  </a:lnTo>
                  <a:lnTo>
                    <a:pt x="12700" y="2960745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319987" y="6465774"/>
            <a:ext cx="2792526" cy="2792526"/>
          </a:xfrm>
          <a:custGeom>
            <a:avLst/>
            <a:gdLst/>
            <a:ahLst/>
            <a:cxnLst/>
            <a:rect r="r" b="b" t="t" l="l"/>
            <a:pathLst>
              <a:path h="2792526" w="2792526">
                <a:moveTo>
                  <a:pt x="0" y="0"/>
                </a:moveTo>
                <a:lnTo>
                  <a:pt x="2792526" y="0"/>
                </a:lnTo>
                <a:lnTo>
                  <a:pt x="2792526" y="2792526"/>
                </a:lnTo>
                <a:lnTo>
                  <a:pt x="0" y="2792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39700" y="2179696"/>
            <a:ext cx="3332942" cy="2681590"/>
          </a:xfrm>
          <a:custGeom>
            <a:avLst/>
            <a:gdLst/>
            <a:ahLst/>
            <a:cxnLst/>
            <a:rect r="r" b="b" t="t" l="l"/>
            <a:pathLst>
              <a:path h="2681590" w="3332942">
                <a:moveTo>
                  <a:pt x="0" y="0"/>
                </a:moveTo>
                <a:lnTo>
                  <a:pt x="3332942" y="0"/>
                </a:lnTo>
                <a:lnTo>
                  <a:pt x="3332942" y="2681590"/>
                </a:lnTo>
                <a:lnTo>
                  <a:pt x="0" y="26815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86268" y="4366793"/>
            <a:ext cx="153685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pc="-16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8. Công suất: Tiêu thụ dưới 1W.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3500" y="677228"/>
            <a:ext cx="15621000" cy="158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80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86268" y="6201626"/>
            <a:ext cx="117337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pc="-16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9. Kích thước/cân nặng: 10x12x3cm, dưới 300g.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6268" y="2683408"/>
            <a:ext cx="1554807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spc="-16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7. Giá thành: Dưới 200 ngàn đồng.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3500" y="587057"/>
            <a:ext cx="15621000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b="true">
                <a:solidFill>
                  <a:srgbClr val="FFFAED"/>
                </a:solidFill>
                <a:latin typeface="Bricolage Grotesque 36 Bold"/>
                <a:ea typeface="Bricolage Grotesque 36 Bold"/>
                <a:cs typeface="Bricolage Grotesque 36 Bold"/>
                <a:sym typeface="Bricolage Grotesque 36 Bold"/>
              </a:rPr>
              <a:t>II. REQUIREMENTS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86268" y="7886916"/>
            <a:ext cx="968871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10. Cài đặt: dùng adapter cấp nguồn 9V và sử dụng.  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-190500"/>
            <a:ext cx="9782728" cy="10668000"/>
            <a:chOff x="0" y="0"/>
            <a:chExt cx="2576521" cy="28096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76521" cy="2809679"/>
            </a:xfrm>
            <a:custGeom>
              <a:avLst/>
              <a:gdLst/>
              <a:ahLst/>
              <a:cxnLst/>
              <a:rect r="r" b="b" t="t" l="l"/>
              <a:pathLst>
                <a:path h="2809679" w="2576521">
                  <a:moveTo>
                    <a:pt x="0" y="0"/>
                  </a:moveTo>
                  <a:lnTo>
                    <a:pt x="2576521" y="0"/>
                  </a:lnTo>
                  <a:lnTo>
                    <a:pt x="2576521" y="2809679"/>
                  </a:lnTo>
                  <a:lnTo>
                    <a:pt x="0" y="2809679"/>
                  </a:lnTo>
                  <a:close/>
                </a:path>
              </a:pathLst>
            </a:custGeom>
            <a:solidFill>
              <a:srgbClr val="B941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576521" cy="2838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19338" y="3055567"/>
            <a:ext cx="7763052" cy="5172134"/>
          </a:xfrm>
          <a:custGeom>
            <a:avLst/>
            <a:gdLst/>
            <a:ahLst/>
            <a:cxnLst/>
            <a:rect r="r" b="b" t="t" l="l"/>
            <a:pathLst>
              <a:path h="5172134" w="7763052">
                <a:moveTo>
                  <a:pt x="0" y="0"/>
                </a:moveTo>
                <a:lnTo>
                  <a:pt x="7763052" y="0"/>
                </a:lnTo>
                <a:lnTo>
                  <a:pt x="7763052" y="5172133"/>
                </a:lnTo>
                <a:lnTo>
                  <a:pt x="0" y="5172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960120"/>
            <a:ext cx="914400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b="true" sz="6000">
                <a:solidFill>
                  <a:srgbClr val="FFFAED"/>
                </a:solidFill>
                <a:latin typeface="Bricolage Grotesque 36 Bold"/>
                <a:ea typeface="Bricolage Grotesque 36 Bold"/>
                <a:cs typeface="Bricolage Grotesque 36 Bold"/>
                <a:sym typeface="Bricolage Grotesque 36 Bold"/>
              </a:rPr>
              <a:t>III. CONSTRAINTS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34890" y="1623117"/>
            <a:ext cx="114300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500"/>
              </a:lnSpc>
            </a:pPr>
            <a:r>
              <a:rPr lang="en-US" b="true" sz="4500">
                <a:solidFill>
                  <a:srgbClr val="B94100"/>
                </a:solidFill>
                <a:latin typeface="Bricolage Grotesque 36 Ultra-Bold"/>
                <a:ea typeface="Bricolage Grotesque 36 Ultra-Bold"/>
                <a:cs typeface="Bricolage Grotesque 36 Ultra-Bold"/>
                <a:sym typeface="Bricolage Grotesque 36 Ultra-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34890" y="3385243"/>
            <a:ext cx="114300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500"/>
              </a:lnSpc>
            </a:pPr>
            <a:r>
              <a:rPr lang="en-US" b="true" sz="4500">
                <a:solidFill>
                  <a:srgbClr val="B94100"/>
                </a:solidFill>
                <a:latin typeface="Bricolage Grotesque 36 Ultra-Bold"/>
                <a:ea typeface="Bricolage Grotesque 36 Ultra-Bold"/>
                <a:cs typeface="Bricolage Grotesque 36 Ultra-Bold"/>
                <a:sym typeface="Bricolage Grotesque 36 Ultra-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34890" y="5145062"/>
            <a:ext cx="114300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500"/>
              </a:lnSpc>
            </a:pPr>
            <a:r>
              <a:rPr lang="en-US" b="true" sz="4500">
                <a:solidFill>
                  <a:srgbClr val="B94100"/>
                </a:solidFill>
                <a:latin typeface="Bricolage Grotesque 36 Ultra-Bold"/>
                <a:ea typeface="Bricolage Grotesque 36 Ultra-Bold"/>
                <a:cs typeface="Bricolage Grotesque 36 Ultra-Bold"/>
                <a:sym typeface="Bricolage Grotesque 36 Ultra-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53940" y="7139305"/>
            <a:ext cx="114300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500"/>
              </a:lnSpc>
            </a:pPr>
            <a:r>
              <a:rPr lang="en-US" b="true" sz="4500">
                <a:solidFill>
                  <a:srgbClr val="B94100"/>
                </a:solidFill>
                <a:latin typeface="Bricolage Grotesque 36 Ultra-Bold"/>
                <a:ea typeface="Bricolage Grotesque 36 Ultra-Bold"/>
                <a:cs typeface="Bricolage Grotesque 36 Ultra-Bold"/>
                <a:sym typeface="Bricolage Grotesque 36 Ultra-Bold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00724" y="2166678"/>
            <a:ext cx="712600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pc="-16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Sai số nhiệt độ nhỏ hơn 0.5 độ C.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77890" y="3928168"/>
            <a:ext cx="69592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pc="-16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Giá thành nhỏ hơn 200 ngàn đồng.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77890" y="5687987"/>
            <a:ext cx="65585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pc="-16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Công suất tiêu thụ thấp hơn 1W.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00724" y="7647310"/>
            <a:ext cx="65585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pc="-16">
                <a:solidFill>
                  <a:srgbClr val="000001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Tuổi thọ bền tối thiểu 3 năm.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73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56406" y="135016"/>
            <a:ext cx="10887558" cy="10016967"/>
          </a:xfrm>
          <a:custGeom>
            <a:avLst/>
            <a:gdLst/>
            <a:ahLst/>
            <a:cxnLst/>
            <a:rect r="r" b="b" t="t" l="l"/>
            <a:pathLst>
              <a:path h="10016967" w="10887558">
                <a:moveTo>
                  <a:pt x="0" y="0"/>
                </a:moveTo>
                <a:lnTo>
                  <a:pt x="10887559" y="0"/>
                </a:lnTo>
                <a:lnTo>
                  <a:pt x="10887559" y="10016968"/>
                </a:lnTo>
                <a:lnTo>
                  <a:pt x="0" y="10016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" t="0" r="-18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1019" y="4654899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1300" y="1487350"/>
            <a:ext cx="5984089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b="true">
                <a:solidFill>
                  <a:srgbClr val="FFFAED"/>
                </a:solidFill>
                <a:latin typeface="Bricolage Grotesque 36 Bold"/>
                <a:ea typeface="Bricolage Grotesque 36 Bold"/>
                <a:cs typeface="Bricolage Grotesque 36 Bold"/>
                <a:sym typeface="Bricolage Grotesque 36 Bold"/>
              </a:rPr>
              <a:t>IV. BLOCK DIAGRAM 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46365" y="1321296"/>
          <a:ext cx="17195270" cy="8640829"/>
        </p:xfrm>
        <a:graphic>
          <a:graphicData uri="http://schemas.openxmlformats.org/drawingml/2006/table">
            <a:tbl>
              <a:tblPr/>
              <a:tblGrid>
                <a:gridCol w="5712935"/>
                <a:gridCol w="5400833"/>
                <a:gridCol w="6081501"/>
              </a:tblGrid>
              <a:tr h="12386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Agrandir Bold"/>
                          <a:ea typeface="Agrandir Bold"/>
                          <a:cs typeface="Agrandir Bold"/>
                          <a:sym typeface="Agrandir Bold"/>
                        </a:rPr>
                        <a:t>Thiết bị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Agrandir Bold"/>
                          <a:ea typeface="Agrandir Bold"/>
                          <a:cs typeface="Agrandir Bold"/>
                          <a:sym typeface="Agrandir Bold"/>
                        </a:rPr>
                        <a:t>Giao tiếp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Agrandir Bold"/>
                          <a:ea typeface="Agrandir Bold"/>
                          <a:cs typeface="Agrandir Bold"/>
                          <a:sym typeface="Agrandir Bold"/>
                        </a:rPr>
                        <a:t>Tên thiết bị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1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LCD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GPIOx6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LCD ký tự 16x2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35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Cảm biến nhiệt độ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ADCx1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LM35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LED đơn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GPIOx1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LED đơn 5mm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93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Quạt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GPIOx1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Quạt 9V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89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Đèn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GPIOx1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Đèn 9V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93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Nút nhấn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GPIOx1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Nút nhấn 2 chân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93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Mạch nạp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UARTx1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USB UART TTL FT232RL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869761" y="123825"/>
            <a:ext cx="16548478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b="true" sz="7200">
                <a:solidFill>
                  <a:srgbClr val="000000"/>
                </a:solidFill>
                <a:latin typeface="Bricolage Grotesque 36 Bold"/>
                <a:ea typeface="Bricolage Grotesque 36 Bold"/>
                <a:cs typeface="Bricolage Grotesque 36 Bold"/>
                <a:sym typeface="Bricolage Grotesque 36 Bold"/>
              </a:rPr>
              <a:t>V. HARDWARE 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840774" y="1720226"/>
          <a:ext cx="14337515" cy="4606904"/>
        </p:xfrm>
        <a:graphic>
          <a:graphicData uri="http://schemas.openxmlformats.org/drawingml/2006/table">
            <a:tbl>
              <a:tblPr/>
              <a:tblGrid>
                <a:gridCol w="7285627"/>
                <a:gridCol w="7051888"/>
              </a:tblGrid>
              <a:tr h="11192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true">
                          <a:solidFill>
                            <a:srgbClr val="000000"/>
                          </a:solidFill>
                          <a:latin typeface="Agrandir Bold"/>
                          <a:ea typeface="Agrandir Bold"/>
                          <a:cs typeface="Agrandir Bold"/>
                          <a:sym typeface="Agrandir Bold"/>
                        </a:rPr>
                        <a:t>Ngoại vi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true">
                          <a:solidFill>
                            <a:srgbClr val="000000"/>
                          </a:solidFill>
                          <a:latin typeface="Agrandir Bold"/>
                          <a:ea typeface="Agrandir Bold"/>
                          <a:cs typeface="Agrandir Bold"/>
                          <a:sym typeface="Agrandir Bold"/>
                        </a:rPr>
                        <a:t>Số lượng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52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ADC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61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GPIO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61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UART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6724073" y="6584305"/>
            <a:ext cx="2768628" cy="3015337"/>
          </a:xfrm>
          <a:custGeom>
            <a:avLst/>
            <a:gdLst/>
            <a:ahLst/>
            <a:cxnLst/>
            <a:rect r="r" b="b" t="t" l="l"/>
            <a:pathLst>
              <a:path h="3015337" w="2768628">
                <a:moveTo>
                  <a:pt x="0" y="0"/>
                </a:moveTo>
                <a:lnTo>
                  <a:pt x="2768628" y="0"/>
                </a:lnTo>
                <a:lnTo>
                  <a:pt x="2768628" y="3015337"/>
                </a:lnTo>
                <a:lnTo>
                  <a:pt x="0" y="3015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9761" y="389447"/>
            <a:ext cx="16548478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b="true" sz="8000">
                <a:solidFill>
                  <a:srgbClr val="000000"/>
                </a:solidFill>
                <a:latin typeface="Bricolage Grotesque 36 Ultra-Bold"/>
                <a:ea typeface="Bricolage Grotesque 36 Ultra-Bold"/>
                <a:cs typeface="Bricolage Grotesque 36 Ultra-Bold"/>
                <a:sym typeface="Bricolage Grotesque 36 Ultra-Bold"/>
              </a:rPr>
              <a:t>VI. MCU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2703" y="8976707"/>
            <a:ext cx="585431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 spc="-18">
                <a:solidFill>
                  <a:srgbClr val="000000"/>
                </a:solidFill>
                <a:latin typeface="Bricolage Grotesque 36 Bold"/>
                <a:ea typeface="Bricolage Grotesque 36 Bold"/>
                <a:cs typeface="Bricolage Grotesque 36 Bold"/>
                <a:sym typeface="Bricolage Grotesque 36 Bold"/>
              </a:rPr>
              <a:t>  ATmega328p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93766" y="6641287"/>
            <a:ext cx="6267808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Giá rẻ, ổn định, giao tiếp linh hoạt.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28711" y="7755885"/>
            <a:ext cx="7662267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Khả năng lập trình linh họat (Arduino IDE).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93766" y="8965565"/>
            <a:ext cx="578977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Bricolage Grotesque 36"/>
                <a:ea typeface="Bricolage Grotesque 36"/>
                <a:cs typeface="Bricolage Grotesque 36"/>
                <a:sym typeface="Bricolage Grotesque 36"/>
              </a:rPr>
              <a:t>Phổ biến, cộng đồng hỗ trợ lớn.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DAGY3pEW7yI</dc:identifier>
  <dcterms:modified xsi:type="dcterms:W3CDTF">2011-08-01T06:04:30Z</dcterms:modified>
  <cp:revision>1</cp:revision>
  <dc:title>Introduction to Waves Education Presentation in 0 Green Style</dc:title>
</cp:coreProperties>
</file>